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80" r:id="rId6"/>
    <p:sldId id="284" r:id="rId7"/>
    <p:sldId id="283" r:id="rId8"/>
    <p:sldId id="286" r:id="rId9"/>
    <p:sldId id="281" r:id="rId10"/>
    <p:sldId id="285" r:id="rId11"/>
    <p:sldId id="282" r:id="rId12"/>
    <p:sldId id="260" r:id="rId13"/>
    <p:sldId id="279" r:id="rId14"/>
  </p:sldIdLst>
  <p:sldSz cx="12192000" cy="6858000"/>
  <p:notesSz cx="6858000" cy="9144000"/>
  <p:embeddedFontLst>
    <p:embeddedFont>
      <p:font typeface="Khmer UI" panose="020B0604020202020204" charset="0"/>
      <p:regular r:id="rId16"/>
    </p:embeddedFont>
    <p:embeddedFont>
      <p:font typeface="Helvetica" panose="020B0604020202020204" pitchFamily="34" charset="0"/>
      <p:regular r:id="rId17"/>
      <p:bold r:id="rId18"/>
      <p:italic r:id="rId19"/>
      <p:boldItalic r:id="rId20"/>
    </p:embeddedFont>
    <p:embeddedFont>
      <p:font typeface="Browallia New" panose="020B0604020202020204" charset="-34"/>
      <p:regular r:id="rId21"/>
      <p:bold r:id="rId22"/>
      <p:italic r:id="rId23"/>
      <p:boldItalic r:id="rId24"/>
    </p:embeddedFont>
    <p:embeddedFont>
      <p:font typeface="Calibri Light" panose="020F0302020204030204" pitchFamily="34" charset="0"/>
      <p:regular r:id="rId25"/>
      <p:italic r:id="rId26"/>
    </p:embeddedFont>
    <p:embeddedFont>
      <p:font typeface="Yu Gothic Light" panose="020B0300000000000000" pitchFamily="34" charset="-128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Yu Gothic UI" panose="020B0500000000000000" pitchFamily="34" charset="-128"/>
      <p:regular r:id="rId32"/>
      <p:bold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256" autoAdjust="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7B2F3-07C5-4AE3-8F0B-5FB41C2353BB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6437A-0215-48DA-A78C-6B26B7612430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4180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D6437A-0215-48DA-A78C-6B26B7612430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1062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</a:t>
            </a:r>
            <a:endParaRPr lang="en-GB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do subtítulo do Modelo Global</a:t>
            </a:r>
            <a:endParaRPr lang="en-GB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5714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GB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0069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</a:t>
            </a:r>
            <a:endParaRPr lang="en-GB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6654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o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</a:t>
            </a:r>
            <a:endParaRPr lang="pt-P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1600200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do subtítulo do Modelo Global</a:t>
            </a:r>
            <a:endParaRPr lang="pt-PT" dirty="0"/>
          </a:p>
        </p:txBody>
      </p:sp>
      <p:sp>
        <p:nvSpPr>
          <p:cNvPr id="15" name="Marcador de Posição da Imagem 14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pt-PT"/>
              <a:t>Clique no ícone para adicionar uma imagem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83467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52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</a:t>
            </a:r>
            <a:endParaRPr lang="en-GB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759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059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</a:t>
            </a:r>
            <a:endParaRPr lang="en-GB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2785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</a:t>
            </a:r>
            <a:endParaRPr lang="en-GB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8384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0502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15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</a:t>
            </a:r>
            <a:endParaRPr lang="en-GB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04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</a:t>
            </a:r>
            <a:endParaRPr lang="en-GB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3B6C3-D5CD-4108-BE0B-4B4236FF848F}" type="datetimeFigureOut">
              <a:rPr lang="en-GB" smtClean="0"/>
              <a:t>24/10/2017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099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6041" y="1972728"/>
            <a:ext cx="7221582" cy="2560320"/>
          </a:xfrm>
        </p:spPr>
        <p:txBody>
          <a:bodyPr>
            <a:normAutofit/>
          </a:bodyPr>
          <a:lstStyle/>
          <a:p>
            <a:pPr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sz="3600" b="1" dirty="0">
                <a:solidFill>
                  <a:srgbClr val="002060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Khmer UI" panose="020B0502040204020203" pitchFamily="34" charset="0"/>
              </a:rPr>
              <a:t>Renesas MCU Car Rally 2018</a:t>
            </a:r>
            <a:r>
              <a:rPr lang="pt-PT" dirty="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PT" dirty="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PT" sz="4000" b="0" i="0" dirty="0">
              <a:solidFill>
                <a:srgbClr val="59595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39454" y="3879641"/>
            <a:ext cx="5120640" cy="1600200"/>
          </a:xfrm>
        </p:spPr>
        <p:txBody>
          <a:bodyPr/>
          <a:lstStyle/>
          <a:p>
            <a:pPr marL="0" indent="0" algn="l">
              <a:buNone/>
            </a:pPr>
            <a:r>
              <a:rPr lang="en-US" dirty="0">
                <a:latin typeface="+mj-lt"/>
              </a:rPr>
              <a:t>Weekly Report</a:t>
            </a:r>
            <a:endParaRPr lang="en-US" sz="2400" b="0" i="0" dirty="0">
              <a:latin typeface="+mj-lt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639454" y="5301188"/>
            <a:ext cx="52593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Students: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13013521</a:t>
            </a:r>
            <a:r>
              <a:rPr lang="en-GB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 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Thomas Brown </a:t>
            </a:r>
            <a:r>
              <a:rPr lang="en-GB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– </a:t>
            </a:r>
            <a:r>
              <a:rPr lang="en-GB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MEng Electrical and Electronic Engineering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15021106 </a:t>
            </a:r>
            <a:r>
              <a:rPr lang="en-GB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Kayin</a:t>
            </a:r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 Templar</a:t>
            </a:r>
            <a:r>
              <a:rPr lang="en-GB" sz="120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–</a:t>
            </a:r>
            <a:r>
              <a:rPr lang="en-GB" sz="80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 </a:t>
            </a:r>
            <a:r>
              <a:rPr lang="en-GB" sz="80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MEng </a:t>
            </a:r>
            <a:r>
              <a:rPr lang="en-GB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Electrical and Electronic Engineering</a:t>
            </a:r>
            <a:endParaRPr lang="en-GB" sz="1200" dirty="0">
              <a:solidFill>
                <a:schemeClr val="tx1">
                  <a:lumMod val="50000"/>
                  <a:lumOff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14031329 Miguel Santos –</a:t>
            </a:r>
            <a:r>
              <a:rPr lang="en-GB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 MEng Computer Systems Engineering</a:t>
            </a:r>
          </a:p>
          <a:p>
            <a:endParaRPr lang="en-GB" sz="800" dirty="0">
              <a:solidFill>
                <a:schemeClr val="tx1">
                  <a:lumMod val="50000"/>
                  <a:lumOff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algn="ctr"/>
            <a:endParaRPr lang="en-GB" sz="800" dirty="0">
              <a:solidFill>
                <a:schemeClr val="tx1">
                  <a:lumMod val="50000"/>
                  <a:lumOff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r>
              <a:rPr lang="en-GB" sz="1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Lecturer:</a:t>
            </a:r>
          </a:p>
          <a:p>
            <a:r>
              <a:rPr lang="en-GB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Prof Gouping Liu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2201776" y="195392"/>
            <a:ext cx="4641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Faculty of Computing, Engineering and Science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529438" y="436951"/>
            <a:ext cx="4641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University of South Wales – 2017/18</a:t>
            </a:r>
          </a:p>
          <a:p>
            <a:endParaRPr lang="en-GB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2852459" y="904656"/>
            <a:ext cx="2311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</a:t>
            </a:r>
          </a:p>
          <a:p>
            <a:endParaRPr lang="en-GB" dirty="0"/>
          </a:p>
        </p:txBody>
      </p:sp>
      <p:sp>
        <p:nvSpPr>
          <p:cNvPr id="30" name="Retângulo 29"/>
          <p:cNvSpPr/>
          <p:nvPr/>
        </p:nvSpPr>
        <p:spPr>
          <a:xfrm rot="20571027">
            <a:off x="7161720" y="-112802"/>
            <a:ext cx="58493" cy="460515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1" name="Retângulo 30"/>
          <p:cNvSpPr/>
          <p:nvPr/>
        </p:nvSpPr>
        <p:spPr>
          <a:xfrm rot="1276591">
            <a:off x="7331677" y="4259756"/>
            <a:ext cx="70019" cy="270561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050" name="Picture 2" descr="uni_usw_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60" y="0"/>
            <a:ext cx="1511300" cy="155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Marcador de Posição da Imagem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" t="390" r="10630" b="390"/>
          <a:stretch/>
        </p:blipFill>
        <p:spPr>
          <a:xfrm>
            <a:off x="6539958" y="0"/>
            <a:ext cx="6120000" cy="6858000"/>
          </a:xfrm>
        </p:spPr>
      </p:pic>
    </p:spTree>
    <p:extLst>
      <p:ext uri="{BB962C8B-B14F-4D97-AF65-F5344CB8AC3E}">
        <p14:creationId xmlns:p14="http://schemas.microsoft.com/office/powerpoint/2010/main" val="3410980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36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This week’s developments - detailed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10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Marcador de Posição de Conteúdo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GB" sz="16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0" indent="0">
              <a:buNone/>
            </a:pPr>
            <a:endParaRPr lang="en-GB" sz="16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0" indent="0">
              <a:buNone/>
            </a:pPr>
            <a:endParaRPr lang="en-GB" sz="16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0" indent="0">
              <a:buNone/>
            </a:pPr>
            <a:endParaRPr lang="en-GB" sz="16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0" indent="0">
              <a:buNone/>
            </a:pPr>
            <a:endParaRPr lang="en-GB" sz="16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lang="en-GB" sz="16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And how to use it:</a:t>
            </a:r>
          </a:p>
          <a:p>
            <a:endParaRPr lang="en-GB" sz="105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4365" y="1378357"/>
            <a:ext cx="5083269" cy="4798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833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36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This week’s developments - detailed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11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Marcador de Posição de Conteúdo 8"/>
          <p:cNvSpPr>
            <a:spLocks noGrp="1"/>
          </p:cNvSpPr>
          <p:nvPr>
            <p:ph idx="1"/>
          </p:nvPr>
        </p:nvSpPr>
        <p:spPr>
          <a:xfrm>
            <a:off x="838200" y="1825625"/>
            <a:ext cx="6831794" cy="435133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18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Regarding the Wireless communication…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The module being used is the HC-06</a:t>
            </a:r>
          </a:p>
          <a:p>
            <a:pPr lvl="1"/>
            <a:r>
              <a:rPr lang="en-GB" sz="14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Its main specs are:</a:t>
            </a:r>
          </a:p>
          <a:p>
            <a:pPr lvl="2">
              <a:lnSpc>
                <a:spcPct val="200000"/>
              </a:lnSpc>
              <a:buFont typeface="+mj-lt"/>
              <a:buAutoNum type="arabicPeriod"/>
            </a:pPr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3.6v up to 6v required on its power rail</a:t>
            </a:r>
          </a:p>
          <a:p>
            <a:pPr lvl="2">
              <a:lnSpc>
                <a:spcPct val="200000"/>
              </a:lnSpc>
              <a:buFont typeface="+mj-lt"/>
              <a:buAutoNum type="arabicPeriod"/>
            </a:pPr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Uses standard UART protocol via pins RXD and TXD</a:t>
            </a:r>
          </a:p>
          <a:p>
            <a:pPr lvl="2">
              <a:lnSpc>
                <a:spcPct val="200000"/>
              </a:lnSpc>
              <a:buFont typeface="+mj-lt"/>
              <a:buAutoNum type="arabicPeriod"/>
            </a:pPr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Its baud rate ranges from 9600 up to 115200 (we’re using 9600 at the moment)</a:t>
            </a:r>
          </a:p>
          <a:p>
            <a:pPr lvl="2">
              <a:lnSpc>
                <a:spcPct val="200000"/>
              </a:lnSpc>
              <a:buFont typeface="+mj-lt"/>
              <a:buAutoNum type="arabicPeriod"/>
            </a:pPr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Can connect to a computer with Bluetooth or any Android/iPhone</a:t>
            </a:r>
          </a:p>
          <a:p>
            <a:pPr lvl="2">
              <a:lnSpc>
                <a:spcPct val="200000"/>
              </a:lnSpc>
              <a:buFont typeface="+mj-lt"/>
              <a:buAutoNum type="arabicPeriod"/>
            </a:pPr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Will allow us to read debug messages on the computer/phone and change parameters while the program is live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2773" y="1348561"/>
            <a:ext cx="2058854" cy="2058854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9994" y="3850282"/>
            <a:ext cx="4240319" cy="1774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254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36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Next week…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12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7" name="Retângulo 26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Marcador de Posição de Conteúdo 13"/>
          <p:cNvSpPr>
            <a:spLocks noGrp="1"/>
          </p:cNvSpPr>
          <p:nvPr>
            <p:ph idx="1"/>
          </p:nvPr>
        </p:nvSpPr>
        <p:spPr>
          <a:xfrm>
            <a:off x="838200" y="1390650"/>
            <a:ext cx="11100262" cy="4351337"/>
          </a:xfrm>
        </p:spPr>
        <p:txBody>
          <a:bodyPr>
            <a:normAutofit/>
          </a:bodyPr>
          <a:lstStyle/>
          <a:p>
            <a:pPr lvl="1"/>
            <a:r>
              <a:rPr lang="en-GB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This coming week will be dedicated to:</a:t>
            </a:r>
          </a:p>
          <a:p>
            <a:pPr marL="1371600" lvl="2" indent="-457200">
              <a:lnSpc>
                <a:spcPct val="200000"/>
              </a:lnSpc>
              <a:buFont typeface="+mj-lt"/>
              <a:buAutoNum type="arabicPeriod"/>
            </a:pP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Assembling and soldering the car</a:t>
            </a:r>
          </a:p>
          <a:p>
            <a:pPr marL="1371600" lvl="2" indent="-457200">
              <a:lnSpc>
                <a:spcPct val="200000"/>
              </a:lnSpc>
              <a:buFont typeface="+mj-lt"/>
              <a:buAutoNum type="arabicPeriod"/>
            </a:pP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Discovering the best battery using the treadmill</a:t>
            </a:r>
          </a:p>
          <a:p>
            <a:pPr marL="1371600" lvl="2" indent="-457200">
              <a:lnSpc>
                <a:spcPct val="200000"/>
              </a:lnSpc>
              <a:buFont typeface="+mj-lt"/>
              <a:buAutoNum type="arabicPeriod"/>
            </a:pP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Completing/improving the theory for the PID controller</a:t>
            </a:r>
          </a:p>
          <a:p>
            <a:pPr marL="1371600" lvl="2" indent="-457200">
              <a:lnSpc>
                <a:spcPct val="200000"/>
              </a:lnSpc>
              <a:buFont typeface="+mj-lt"/>
              <a:buAutoNum type="arabicPeriod"/>
            </a:pP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Developing software for the control of the car</a:t>
            </a:r>
          </a:p>
          <a:p>
            <a:pPr marL="1371600" lvl="2" indent="-457200">
              <a:lnSpc>
                <a:spcPct val="200000"/>
              </a:lnSpc>
              <a:buFont typeface="+mj-lt"/>
              <a:buAutoNum type="arabicPeriod"/>
            </a:pP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Developing a Windows application which will help communicate effectively with </a:t>
            </a:r>
            <a:r>
              <a:rPr lang="en-GB" sz="1600" b="1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the car</a:t>
            </a: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4583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idx="4294967295"/>
          </p:nvPr>
        </p:nvSpPr>
        <p:spPr>
          <a:xfrm>
            <a:off x="393571" y="2346901"/>
            <a:ext cx="9144000" cy="2387600"/>
          </a:xfrm>
        </p:spPr>
        <p:txBody>
          <a:bodyPr>
            <a:normAutofit/>
          </a:bodyPr>
          <a:lstStyle/>
          <a:p>
            <a:r>
              <a:rPr lang="en-GB" sz="11500" dirty="0">
                <a:solidFill>
                  <a:schemeClr val="bg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Questions</a:t>
            </a:r>
            <a:r>
              <a:rPr lang="pt-PT" sz="11500" dirty="0">
                <a:solidFill>
                  <a:schemeClr val="bg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0163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6507526"/>
            <a:ext cx="12192000" cy="36131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 dirty="0">
                <a:latin typeface="Yu Gothic UI" panose="020B0500000000000000" pitchFamily="34" charset="-128"/>
                <a:ea typeface="Yu Gothic UI" panose="020B0500000000000000" pitchFamily="34" charset="-128"/>
                <a:cs typeface="Browallia New" panose="020B0604020202020204" pitchFamily="34" charset="-34"/>
              </a:rPr>
              <a:t>Weeks 4 and 5 – 11 and 18 October 2017</a:t>
            </a:r>
          </a:p>
        </p:txBody>
      </p:sp>
      <p:sp>
        <p:nvSpPr>
          <p:cNvPr id="10" name="Marcador de Posição de Conteúdo 9"/>
          <p:cNvSpPr>
            <a:spLocks noGrp="1"/>
          </p:cNvSpPr>
          <p:nvPr>
            <p:ph idx="1"/>
          </p:nvPr>
        </p:nvSpPr>
        <p:spPr>
          <a:xfrm>
            <a:off x="838201" y="1825625"/>
            <a:ext cx="11173690" cy="4351338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Recap of week 4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Revising the feature proposals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This week’s developments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Next week…</a:t>
            </a:r>
          </a:p>
          <a:p>
            <a:pPr marL="0" indent="0">
              <a:lnSpc>
                <a:spcPct val="150000"/>
              </a:lnSpc>
              <a:buNone/>
            </a:pPr>
            <a:endParaRPr lang="en-GB" sz="1800" dirty="0">
              <a:solidFill>
                <a:schemeClr val="bg2">
                  <a:lumMod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Helvetica" panose="020B0604020202020204" pitchFamily="34" charset="0"/>
            </a:endParaRPr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>
          <a:xfrm>
            <a:off x="8617527" y="6492875"/>
            <a:ext cx="2743200" cy="365125"/>
          </a:xfrm>
        </p:spPr>
        <p:txBody>
          <a:bodyPr/>
          <a:lstStyle/>
          <a:p>
            <a:fld id="{4BFB379D-E116-4917-8EE6-11EB63CDF226}" type="slidenum">
              <a:rPr lang="en-GB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2</a:t>
            </a:fld>
            <a:endParaRPr lang="en-GB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507526"/>
            <a:ext cx="34163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Retângulo 15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7151" y="1705339"/>
            <a:ext cx="3038475" cy="379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098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Recap of week 4</a:t>
            </a:r>
            <a:endParaRPr lang="en-GB" sz="40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3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30" name="CaixaDeTexto 29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Retângulo 19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Marcador de Posição de Conteúdo 8"/>
          <p:cNvSpPr>
            <a:spLocks noGrp="1"/>
          </p:cNvSpPr>
          <p:nvPr>
            <p:ph idx="1"/>
          </p:nvPr>
        </p:nvSpPr>
        <p:spPr>
          <a:xfrm>
            <a:off x="845127" y="1828800"/>
            <a:ext cx="10755202" cy="4351337"/>
          </a:xfrm>
        </p:spPr>
        <p:txBody>
          <a:bodyPr>
            <a:normAutofit/>
          </a:bodyPr>
          <a:lstStyle/>
          <a:p>
            <a:r>
              <a:rPr lang="en-GB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Last week was mostly dedicated to planning (theory) and setting up the required tools for development.</a:t>
            </a:r>
          </a:p>
          <a:p>
            <a:endParaRPr lang="en-GB" sz="20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lang="en-GB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These plans included: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Using a treadmill to drive the car in order to discover the best battery for this application</a:t>
            </a:r>
          </a:p>
          <a:p>
            <a:pPr marL="800100" lvl="1" indent="-342900">
              <a:lnSpc>
                <a:spcPct val="200000"/>
              </a:lnSpc>
              <a:buFont typeface="+mj-lt"/>
              <a:buAutoNum type="arabicPeriod"/>
            </a:pP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Figuring out a method to get feedback from the Servo motor</a:t>
            </a:r>
          </a:p>
          <a:p>
            <a:pPr marL="457200" lvl="1" indent="0">
              <a:lnSpc>
                <a:spcPct val="200000"/>
              </a:lnSpc>
              <a:buNone/>
            </a:pPr>
            <a:endParaRPr lang="en-GB" sz="20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r>
              <a:rPr lang="en-GB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In addition to this, e2studio and FDT (Flash Development Toolkit) were setup.</a:t>
            </a:r>
          </a:p>
        </p:txBody>
      </p:sp>
    </p:spTree>
    <p:extLst>
      <p:ext uri="{BB962C8B-B14F-4D97-AF65-F5344CB8AC3E}">
        <p14:creationId xmlns:p14="http://schemas.microsoft.com/office/powerpoint/2010/main" val="57890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36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Revising the feature proposals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4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Marcador de Posição de Conteúdo 8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At this point in time, these are the features that have been proposed:</a:t>
            </a:r>
          </a:p>
          <a:p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Mechanical:</a:t>
            </a:r>
          </a:p>
          <a:p>
            <a:pPr lvl="2"/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Make the car shorter and wider to increase stability</a:t>
            </a:r>
          </a:p>
          <a:p>
            <a:pPr lvl="2"/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Distribute weight at the back of the car for momentum and stability</a:t>
            </a:r>
          </a:p>
          <a:p>
            <a:pPr lvl="2"/>
            <a:r>
              <a:rPr lang="en-GB" sz="1200" b="1" dirty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Use a different set of wheels</a:t>
            </a:r>
          </a:p>
          <a:p>
            <a:pPr lvl="2"/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Electrical:</a:t>
            </a:r>
          </a:p>
          <a:p>
            <a:pPr lvl="2"/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Speed controller for DC motor</a:t>
            </a:r>
          </a:p>
          <a:p>
            <a:pPr lvl="2"/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3-Axis accelerometer (secondary to the speed controller)</a:t>
            </a:r>
          </a:p>
          <a:p>
            <a:pPr lvl="2"/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Bluetooth module with the component HC-06 (uses standard UART communication)</a:t>
            </a:r>
          </a:p>
          <a:p>
            <a:pPr lvl="1"/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Software:</a:t>
            </a:r>
            <a:endParaRPr lang="en-GB" sz="12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2"/>
            <a:r>
              <a:rPr lang="en-GB" sz="1200" b="1" dirty="0">
                <a:solidFill>
                  <a:schemeClr val="accent4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Efficient PID controller for the servo and the two DC motors - Updated</a:t>
            </a:r>
          </a:p>
          <a:p>
            <a:pPr lvl="2"/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Smart line tracker system</a:t>
            </a:r>
          </a:p>
          <a:p>
            <a:pPr lvl="2"/>
            <a:r>
              <a:rPr lang="en-GB" sz="12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Track mapping using speed controller and 3-axis accelerometer</a:t>
            </a:r>
          </a:p>
          <a:p>
            <a:pPr lvl="2"/>
            <a:r>
              <a:rPr lang="en-GB" sz="1200" b="1" dirty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RTOS - (Micrium)</a:t>
            </a:r>
          </a:p>
          <a:p>
            <a:pPr lvl="2"/>
            <a:r>
              <a:rPr lang="en-GB" sz="1200" b="1" dirty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Real time wireless communication</a:t>
            </a:r>
          </a:p>
          <a:p>
            <a:pPr lvl="2"/>
            <a:r>
              <a:rPr lang="en-GB" sz="1200" b="1" dirty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Windows and Android application to control and debug the car’s parameters in real time</a:t>
            </a:r>
          </a:p>
          <a:p>
            <a:endParaRPr lang="en-GB" sz="20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678" y="4173202"/>
            <a:ext cx="1071109" cy="1071109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0050" y="5357816"/>
            <a:ext cx="2118859" cy="88661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0050" y="2244840"/>
            <a:ext cx="2133471" cy="175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020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36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This week’s developments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5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Marcador de Posição de Conteúdo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18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This week, we worked on:</a:t>
            </a:r>
          </a:p>
          <a:p>
            <a:pPr marL="800100" lvl="1" indent="-342900">
              <a:lnSpc>
                <a:spcPct val="200000"/>
              </a:lnSpc>
              <a:buFont typeface="+mj-lt"/>
              <a:buAutoNum type="arabicPeriod"/>
            </a:pP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The servo control and its parameters</a:t>
            </a:r>
          </a:p>
          <a:p>
            <a:pPr marL="800100" lvl="1" indent="-342900">
              <a:lnSpc>
                <a:spcPct val="200000"/>
              </a:lnSpc>
              <a:buFont typeface="+mj-lt"/>
              <a:buAutoNum type="arabicPeriod"/>
            </a:pP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The transfer functions for the PID controller</a:t>
            </a:r>
          </a:p>
          <a:p>
            <a:pPr marL="800100" lvl="1" indent="-342900">
              <a:lnSpc>
                <a:spcPct val="200000"/>
              </a:lnSpc>
              <a:buFont typeface="+mj-lt"/>
              <a:buAutoNum type="arabicPeriod"/>
            </a:pP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Real Time Operating System (RTOS Micrium) is now functional</a:t>
            </a:r>
          </a:p>
          <a:p>
            <a:pPr marL="800100" lvl="1" indent="-342900">
              <a:lnSpc>
                <a:spcPct val="200000"/>
              </a:lnSpc>
              <a:buFont typeface="+mj-lt"/>
              <a:buAutoNum type="arabicPeriod"/>
            </a:pPr>
            <a:r>
              <a:rPr lang="en-GB" sz="16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Wireless communication with the RX62G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569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36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This week’s developments - detailed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6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Marcador de Posição de Conteúdo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18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Servo control</a:t>
            </a:r>
          </a:p>
          <a:p>
            <a:pPr lvl="1"/>
            <a:r>
              <a:rPr lang="en-GB" sz="18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Servo Transfer Function</a:t>
            </a:r>
          </a:p>
          <a:p>
            <a:pPr lvl="2"/>
            <a:r>
              <a:rPr lang="en-GB" sz="14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Both theoretical and physical results showed a proportional response</a:t>
            </a:r>
          </a:p>
          <a:p>
            <a:pPr marL="1714500" lvl="3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The data sheet shows a response speed of 0.096μs (no load)</a:t>
            </a:r>
          </a:p>
          <a:p>
            <a:pPr marL="1714500" lvl="3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This response gives the graph seen right</a:t>
            </a:r>
          </a:p>
          <a:p>
            <a:pPr marL="1714500" lvl="3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A physical test showed the same linear response with a minor load</a:t>
            </a:r>
          </a:p>
          <a:p>
            <a:pPr marL="1714500" lvl="3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This should be retested at full load but should still be linear</a:t>
            </a:r>
          </a:p>
          <a:p>
            <a:pPr marL="1371600" lvl="3" indent="0">
              <a:buNone/>
            </a:pPr>
            <a:endParaRPr lang="en-GB" sz="9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8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Servo Feedback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The servo uses an internal feedback potentiometer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This can be accessed by drilling a hole in the casing and running a wire back to the microcontroller</a:t>
            </a:r>
            <a:endParaRPr lang="en-GB" sz="18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B0ED4C-4A42-4913-9AB0-315E786C4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2247" y="2389557"/>
            <a:ext cx="3420632" cy="219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592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36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This week’s developments - detailed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7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Marcador de Posição de Conteúdo 8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18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PID Transfer functions</a:t>
            </a:r>
          </a:p>
          <a:p>
            <a:pPr lvl="1"/>
            <a:r>
              <a:rPr lang="en-GB" sz="18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The Modelling of position control</a:t>
            </a:r>
          </a:p>
          <a:p>
            <a:pPr lvl="2"/>
            <a:r>
              <a:rPr lang="en-GB" sz="1400" b="1" dirty="0" err="1">
                <a:latin typeface="Yu Gothic UI" panose="020B0500000000000000" pitchFamily="34" charset="-128"/>
                <a:ea typeface="Yu Gothic UI" panose="020B0500000000000000" pitchFamily="34" charset="-128"/>
              </a:rPr>
              <a:t>Matlab</a:t>
            </a:r>
            <a:r>
              <a:rPr lang="en-GB" sz="14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 is being used to create the most accurate model</a:t>
            </a:r>
          </a:p>
          <a:p>
            <a:pPr marL="1714500" lvl="3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The servo has both a gain (to convert PWM to an angle demand) </a:t>
            </a:r>
          </a:p>
          <a:p>
            <a:pPr marL="1371600" lvl="3" indent="0">
              <a:lnSpc>
                <a:spcPct val="150000"/>
              </a:lnSpc>
              <a:buNone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       and an integrator</a:t>
            </a:r>
          </a:p>
          <a:p>
            <a:pPr marL="1371600" lvl="3" indent="0">
              <a:lnSpc>
                <a:spcPct val="150000"/>
              </a:lnSpc>
              <a:buNone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2.     The position of the wheels will feature both integration </a:t>
            </a:r>
          </a:p>
          <a:p>
            <a:pPr marL="1371600" lvl="3" indent="0">
              <a:lnSpc>
                <a:spcPct val="150000"/>
              </a:lnSpc>
              <a:buNone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        and a frequency dependent component</a:t>
            </a:r>
          </a:p>
          <a:p>
            <a:pPr marL="1371600" lvl="3" indent="0">
              <a:lnSpc>
                <a:spcPct val="150000"/>
              </a:lnSpc>
              <a:buNone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3.     The response to a basic closed loop system of this is shown on next slide</a:t>
            </a:r>
          </a:p>
          <a:p>
            <a:pPr lvl="3"/>
            <a:endParaRPr lang="en-GB" sz="9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8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This week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Use this closed loop model to derive the transfer function</a:t>
            </a:r>
          </a:p>
          <a:p>
            <a:pPr marL="914400" lvl="2" indent="0">
              <a:lnSpc>
                <a:spcPct val="150000"/>
              </a:lnSpc>
              <a:buNone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       between the servo and the position</a:t>
            </a:r>
          </a:p>
          <a:p>
            <a:pPr marL="914400" lvl="2" indent="0">
              <a:lnSpc>
                <a:spcPct val="150000"/>
              </a:lnSpc>
              <a:buNone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2.    Decide on appropriate feedback value</a:t>
            </a:r>
          </a:p>
          <a:p>
            <a:pPr>
              <a:buFont typeface="Wingdings" panose="05000000000000000000" pitchFamily="2" charset="2"/>
              <a:buChar char="v"/>
            </a:pPr>
            <a:endParaRPr lang="en-GB" sz="18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AE6B38-A8C2-42D3-A33D-9E9985E82A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1566" y="2605936"/>
            <a:ext cx="3344303" cy="159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397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endParaRPr lang="en-GB" sz="3600" dirty="0">
              <a:latin typeface="Yu Gothic UI" panose="020B0500000000000000" pitchFamily="34" charset="-128"/>
              <a:ea typeface="Yu Gothic UI" panose="020B0500000000000000" pitchFamily="34" charset="-128"/>
              <a:cs typeface="Helvetica" panose="020B0604020202020204" pitchFamily="34" charset="0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8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Marcador de Posição de Conteúdo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endParaRPr lang="en-GB" sz="18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EB6721-429B-4AC9-A648-1BC73823E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3213"/>
            <a:ext cx="12192000" cy="587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132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GB" sz="3600" dirty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This week’s developments - detailed</a:t>
            </a: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9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Marcador de Posição de Conteúdo 8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16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Regarding RTOS…</a:t>
            </a:r>
          </a:p>
          <a:p>
            <a:pPr lvl="1"/>
            <a:r>
              <a:rPr lang="en-GB" sz="18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The why:</a:t>
            </a:r>
          </a:p>
          <a:p>
            <a:pPr lvl="2"/>
            <a:r>
              <a:rPr lang="en-GB" sz="14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We need to do multiple things at the same time, such as:</a:t>
            </a:r>
          </a:p>
          <a:p>
            <a:pPr marL="1714500" lvl="3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Control the car</a:t>
            </a:r>
          </a:p>
          <a:p>
            <a:pPr marL="1714500" lvl="3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Read the front sensors</a:t>
            </a:r>
          </a:p>
          <a:p>
            <a:pPr marL="1714500" lvl="3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Read the accelerometer</a:t>
            </a:r>
          </a:p>
          <a:p>
            <a:pPr marL="1714500" lvl="3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Fetch feedback data from the control system</a:t>
            </a:r>
          </a:p>
          <a:p>
            <a:pPr marL="1714500" lvl="3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Communicate with the user</a:t>
            </a:r>
          </a:p>
          <a:p>
            <a:pPr marL="1714500" lvl="3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Measure and learn the track</a:t>
            </a:r>
          </a:p>
          <a:p>
            <a:pPr lvl="3"/>
            <a:endParaRPr lang="en-GB" sz="9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800" b="1" dirty="0">
                <a:latin typeface="Yu Gothic UI" panose="020B0500000000000000" pitchFamily="34" charset="-128"/>
                <a:ea typeface="Yu Gothic UI" panose="020B0500000000000000" pitchFamily="34" charset="-128"/>
              </a:rPr>
              <a:t>The how: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We’re using Micrium RTOS for the RX62N MCU (thankfully works with the RX62G)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GB" sz="1400" b="1" dirty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Patched RTOS to execute code at a higher rate that is not explicitly allowed (faster than 1ms)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2024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</TotalTime>
  <Words>856</Words>
  <Application>Microsoft Office PowerPoint</Application>
  <PresentationFormat>Ecrã Panorâmico</PresentationFormat>
  <Paragraphs>139</Paragraphs>
  <Slides>13</Slides>
  <Notes>1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23" baseType="lpstr">
      <vt:lpstr>Khmer UI</vt:lpstr>
      <vt:lpstr>Arial</vt:lpstr>
      <vt:lpstr>Helvetica</vt:lpstr>
      <vt:lpstr>Browallia New</vt:lpstr>
      <vt:lpstr>Calibri Light</vt:lpstr>
      <vt:lpstr>Yu Gothic Light</vt:lpstr>
      <vt:lpstr>Wingdings</vt:lpstr>
      <vt:lpstr>Calibri</vt:lpstr>
      <vt:lpstr>Yu Gothic UI</vt:lpstr>
      <vt:lpstr>Tema do Office</vt:lpstr>
      <vt:lpstr>Renesas MCU Car Rally 2018 </vt:lpstr>
      <vt:lpstr>Weeks 4 and 5 – 11 and 18 October 2017</vt:lpstr>
      <vt:lpstr>Recap of week 4</vt:lpstr>
      <vt:lpstr>Revising the feature proposals</vt:lpstr>
      <vt:lpstr>This week’s developments</vt:lpstr>
      <vt:lpstr>This week’s developments - detailed</vt:lpstr>
      <vt:lpstr>This week’s developments - detailed</vt:lpstr>
      <vt:lpstr>Apresentação do PowerPoint</vt:lpstr>
      <vt:lpstr>This week’s developments - detailed</vt:lpstr>
      <vt:lpstr>This week’s developments - detailed</vt:lpstr>
      <vt:lpstr>This week’s developments - detailed</vt:lpstr>
      <vt:lpstr>Next week…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Miguel Santos</dc:creator>
  <cp:lastModifiedBy>Miguel Santos</cp:lastModifiedBy>
  <cp:revision>89</cp:revision>
  <dcterms:created xsi:type="dcterms:W3CDTF">2017-10-03T23:56:34Z</dcterms:created>
  <dcterms:modified xsi:type="dcterms:W3CDTF">2017-10-24T21:46:30Z</dcterms:modified>
</cp:coreProperties>
</file>

<file path=docProps/thumbnail.jpeg>
</file>